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5" r:id="rId2"/>
    <p:sldId id="398" r:id="rId3"/>
    <p:sldId id="400" r:id="rId4"/>
    <p:sldId id="300" r:id="rId5"/>
    <p:sldId id="301" r:id="rId6"/>
    <p:sldId id="295" r:id="rId7"/>
    <p:sldId id="297" r:id="rId8"/>
    <p:sldId id="402" r:id="rId9"/>
    <p:sldId id="403" r:id="rId10"/>
    <p:sldId id="40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F6E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478-850B-43D7-AD97-46282C4A58B1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8C275-9977-4ADA-8DF6-44F10FFF36A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392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20D5A-8A2F-4281-98E7-06F0B256354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8CF3C-BCA0-476F-8F51-8E62F292CA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92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81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68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49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5366"/>
            <a:ext cx="10058400" cy="1802634"/>
          </a:xfrm>
          <a:prstGeom prst="rect">
            <a:avLst/>
          </a:prstGeom>
        </p:spPr>
      </p:pic>
      <p:pic>
        <p:nvPicPr>
          <p:cNvPr id="8" name="MIC-Logo-argento.pdf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9673698" y="6330620"/>
            <a:ext cx="2064805" cy="4165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593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62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81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97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MIC-Logo-argento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673698" y="6330620"/>
            <a:ext cx="2064805" cy="4165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218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40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95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23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95375"/>
            <a:ext cx="10515600" cy="508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D6E6-AAE1-4D5F-8424-DB7D104C0D9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0B5C-1830-4165-A65B-E7B83BE3BE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67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hq.com/world-class-science/science-team/dr-michael-merzeni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Power - Leg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195"/>
            <a:ext cx="10515600" cy="47847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dirty="0" smtClean="0"/>
              <a:t>i.e. Bosco Protocol </a:t>
            </a:r>
            <a:endParaRPr lang="it-IT" dirty="0" smtClean="0"/>
          </a:p>
          <a:p>
            <a:pPr marL="180975" indent="-180975" algn="just">
              <a:lnSpc>
                <a:spcPct val="110000"/>
              </a:lnSpc>
            </a:pPr>
            <a:r>
              <a:rPr lang="it-IT" dirty="0" smtClean="0"/>
              <a:t>Squat Jump</a:t>
            </a:r>
          </a:p>
          <a:p>
            <a:pPr marL="180975" indent="-180975" algn="just">
              <a:lnSpc>
                <a:spcPct val="110000"/>
              </a:lnSpc>
            </a:pPr>
            <a:r>
              <a:rPr lang="it-IT" dirty="0" smtClean="0"/>
              <a:t>Counter </a:t>
            </a:r>
            <a:r>
              <a:rPr lang="it-IT" dirty="0"/>
              <a:t>Movement Jump </a:t>
            </a:r>
            <a:endParaRPr lang="it-IT" dirty="0" smtClean="0"/>
          </a:p>
          <a:p>
            <a:pPr marL="180975" indent="-180975" algn="just">
              <a:lnSpc>
                <a:spcPct val="110000"/>
              </a:lnSpc>
            </a:pPr>
            <a:r>
              <a:rPr lang="it-IT" dirty="0" smtClean="0"/>
              <a:t>Drop </a:t>
            </a:r>
            <a:r>
              <a:rPr lang="it-IT" dirty="0"/>
              <a:t>Jump 40 cm </a:t>
            </a:r>
            <a:endParaRPr lang="it-IT" dirty="0" smtClean="0"/>
          </a:p>
          <a:p>
            <a:pPr marL="180975" indent="-180975" algn="just">
              <a:lnSpc>
                <a:spcPct val="110000"/>
              </a:lnSpc>
            </a:pPr>
            <a:r>
              <a:rPr lang="it-IT" dirty="0" smtClean="0"/>
              <a:t>15 </a:t>
            </a:r>
            <a:r>
              <a:rPr lang="it-IT" dirty="0"/>
              <a:t>secondi di salti continui</a:t>
            </a:r>
            <a:endParaRPr lang="de-DE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Muscolar</a:t>
            </a:r>
            <a:r>
              <a:rPr lang="en-US" dirty="0" smtClean="0"/>
              <a:t> </a:t>
            </a:r>
            <a:r>
              <a:rPr lang="en-US" dirty="0" err="1" smtClean="0"/>
              <a:t>profilation</a:t>
            </a:r>
            <a:r>
              <a:rPr lang="en-US" dirty="0" smtClean="0"/>
              <a:t> and ad-hoc training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54" y="1392195"/>
            <a:ext cx="2745360" cy="2957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294" y="4114616"/>
            <a:ext cx="4004876" cy="2122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41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61086" y="411617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Cognition in motion = Brain training</a:t>
            </a:r>
            <a:endParaRPr lang="it-IT" dirty="0"/>
          </a:p>
        </p:txBody>
      </p:sp>
      <p:sp>
        <p:nvSpPr>
          <p:cNvPr id="11" name="Rectangle 10"/>
          <p:cNvSpPr/>
          <p:nvPr/>
        </p:nvSpPr>
        <p:spPr>
          <a:xfrm>
            <a:off x="661086" y="1365588"/>
            <a:ext cx="10913076" cy="2934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started a cooperation with Brain HQ - Real science to believe in (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Dr. Michael Merzenich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with 100+ Published Research Studies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bring to cognitive benefits (such as better memory and faster processing) as well as real-life benefits (such as safer driving and better hearing in noisy places) – movement in a game is 70% processing and 30% acting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attention, memory, brain speed, people skills, navigation, and intelligence.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levels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exercises.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Power – the different aspects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 algn="just">
              <a:lnSpc>
                <a:spcPct val="110000"/>
              </a:lnSpc>
            </a:pPr>
            <a:r>
              <a:rPr lang="en-US" sz="3200" dirty="0" smtClean="0"/>
              <a:t>You can </a:t>
            </a:r>
            <a:r>
              <a:rPr lang="en-US" sz="3200" dirty="0" err="1" smtClean="0"/>
              <a:t>easly</a:t>
            </a:r>
            <a:r>
              <a:rPr lang="en-US" sz="3200" dirty="0" smtClean="0"/>
              <a:t> deepen in the different aspects </a:t>
            </a:r>
            <a:endParaRPr lang="en-US" sz="32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5679"/>
            <a:ext cx="2881837" cy="2155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2188" b="14685"/>
          <a:stretch/>
        </p:blipFill>
        <p:spPr>
          <a:xfrm>
            <a:off x="4105277" y="2341814"/>
            <a:ext cx="3585963" cy="3712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935" y="3812282"/>
            <a:ext cx="3850591" cy="133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2010"/>
          <a:stretch/>
        </p:blipFill>
        <p:spPr>
          <a:xfrm>
            <a:off x="10022430" y="2305679"/>
            <a:ext cx="1873096" cy="137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59" r="1307" b="2750"/>
          <a:stretch/>
        </p:blipFill>
        <p:spPr>
          <a:xfrm>
            <a:off x="8044935" y="2341814"/>
            <a:ext cx="1832233" cy="13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6422"/>
            <a:ext cx="5781675" cy="3036085"/>
          </a:xfrm>
        </p:spPr>
        <p:txBody>
          <a:bodyPr>
            <a:normAutofit/>
          </a:bodyPr>
          <a:lstStyle/>
          <a:p>
            <a:r>
              <a:rPr lang="en-US" dirty="0" smtClean="0"/>
              <a:t>Accurate infrared technology</a:t>
            </a:r>
            <a:endParaRPr lang="en-US" dirty="0"/>
          </a:p>
          <a:p>
            <a:r>
              <a:rPr lang="en-US" dirty="0" smtClean="0"/>
              <a:t>Quantitative and qualitative analysis (webcams) </a:t>
            </a:r>
          </a:p>
          <a:p>
            <a:r>
              <a:rPr lang="en-US" dirty="0" smtClean="0"/>
              <a:t>Easy </a:t>
            </a:r>
            <a:r>
              <a:rPr lang="en-US" dirty="0"/>
              <a:t>to </a:t>
            </a:r>
            <a:r>
              <a:rPr lang="en-US" dirty="0" smtClean="0"/>
              <a:t>setup</a:t>
            </a:r>
          </a:p>
          <a:p>
            <a:r>
              <a:rPr lang="en-US" dirty="0" smtClean="0"/>
              <a:t>Flexible</a:t>
            </a:r>
            <a:endParaRPr lang="en-US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9331"/>
            <a:ext cx="4831248" cy="985815"/>
          </a:xfrm>
          <a:prstGeom prst="rect">
            <a:avLst/>
          </a:prstGeom>
        </p:spPr>
      </p:pic>
      <p:pic>
        <p:nvPicPr>
          <p:cNvPr id="8" name="Picture 4" descr="Untitled_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51" y="1036838"/>
            <a:ext cx="3672149" cy="27541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Picture 2" descr="Treadmill-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825" y="3781425"/>
            <a:ext cx="2447925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Uomo10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731" y="4221638"/>
            <a:ext cx="2634612" cy="2115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2" descr="http://www.optojump.it/images/bidim.aspx?width=650&amp;height=1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92" y="5032348"/>
            <a:ext cx="3768518" cy="11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69" y="1047007"/>
            <a:ext cx="7323906" cy="4323501"/>
          </a:xfrm>
        </p:spPr>
        <p:txBody>
          <a:bodyPr/>
          <a:lstStyle/>
          <a:p>
            <a:r>
              <a:rPr lang="en-US" dirty="0" smtClean="0"/>
              <a:t>3 axis accelerometer, gyroscope, magnetometer</a:t>
            </a:r>
          </a:p>
          <a:p>
            <a:r>
              <a:rPr lang="en-US" dirty="0" smtClean="0"/>
              <a:t>1 KHz sampling rate</a:t>
            </a:r>
          </a:p>
          <a:p>
            <a:r>
              <a:rPr lang="en-US" dirty="0" smtClean="0"/>
              <a:t>Bluetooth 4.0</a:t>
            </a:r>
          </a:p>
          <a:p>
            <a:r>
              <a:rPr lang="en-US" dirty="0" smtClean="0"/>
              <a:t>Used with </a:t>
            </a:r>
            <a:r>
              <a:rPr lang="en-US" dirty="0" err="1" smtClean="0"/>
              <a:t>OptoJump</a:t>
            </a:r>
            <a:r>
              <a:rPr lang="en-US" dirty="0" smtClean="0"/>
              <a:t>/</a:t>
            </a:r>
            <a:r>
              <a:rPr lang="en-US" dirty="0" err="1" smtClean="0"/>
              <a:t>OptoGait</a:t>
            </a:r>
            <a:r>
              <a:rPr lang="en-US" dirty="0" smtClean="0"/>
              <a:t> or </a:t>
            </a:r>
            <a:r>
              <a:rPr lang="en-US" dirty="0" err="1" smtClean="0"/>
              <a:t>RePower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Pelvic </a:t>
            </a:r>
            <a:r>
              <a:rPr lang="en-US" dirty="0"/>
              <a:t>belt, the vest, two belts of different sizes for upper and lower limbs and a magnetic support 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387" y="4960933"/>
            <a:ext cx="8455225" cy="148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2340878"/>
            <a:ext cx="2676857" cy="2730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365126"/>
            <a:ext cx="42576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02" y="1052737"/>
            <a:ext cx="943819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 combination with </a:t>
            </a:r>
            <a:r>
              <a:rPr lang="en-US" b="1" dirty="0" err="1" smtClean="0"/>
              <a:t>OptoJump</a:t>
            </a:r>
            <a:r>
              <a:rPr lang="en-US" b="1" dirty="0" smtClean="0"/>
              <a:t> Next or standalone:</a:t>
            </a:r>
          </a:p>
          <a:p>
            <a:pPr lvl="1" algn="r"/>
            <a:r>
              <a:rPr lang="en-US" dirty="0"/>
              <a:t>Eccentric and concentric work and duration</a:t>
            </a:r>
          </a:p>
          <a:p>
            <a:pPr lvl="1" algn="r"/>
            <a:r>
              <a:rPr lang="en-US" dirty="0"/>
              <a:t>Force, Velocity and Maximum Power</a:t>
            </a:r>
          </a:p>
          <a:p>
            <a:pPr lvl="1" algn="r"/>
            <a:r>
              <a:rPr lang="en-US" dirty="0"/>
              <a:t>Rate of Force </a:t>
            </a:r>
            <a:r>
              <a:rPr lang="en-US" dirty="0" smtClean="0"/>
              <a:t>Development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and Landing Rate</a:t>
            </a:r>
          </a:p>
          <a:p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01" y="3020443"/>
            <a:ext cx="4211477" cy="2906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988774"/>
            <a:ext cx="3833608" cy="413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5233737" cy="4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1719"/>
            <a:ext cx="5953125" cy="2979306"/>
          </a:xfrm>
        </p:spPr>
        <p:txBody>
          <a:bodyPr/>
          <a:lstStyle/>
          <a:p>
            <a:r>
              <a:rPr lang="en-US" sz="3200" dirty="0"/>
              <a:t>New wireless Timing Kit for Training</a:t>
            </a:r>
          </a:p>
          <a:p>
            <a:r>
              <a:rPr lang="en-US" sz="3200" dirty="0"/>
              <a:t>First chronometer with COLOR display and easy User Interface</a:t>
            </a:r>
          </a:p>
          <a:p>
            <a:r>
              <a:rPr lang="en-US" sz="3200" dirty="0"/>
              <a:t>Highly Portable</a:t>
            </a:r>
          </a:p>
          <a:p>
            <a:endParaRPr lang="it-IT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837985" y="365126"/>
            <a:ext cx="3635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Easy to  perform all the athletic tests typical of modern athletic preparation (such as sprint, shuttle, resistance, courses) and to acquire their results with an accuracy higher than 1/1000s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64" y="3994769"/>
            <a:ext cx="5676194" cy="258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92" y="2119452"/>
            <a:ext cx="2957282" cy="4109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67898"/>
            <a:ext cx="4369468" cy="97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589"/>
            <a:ext cx="4104456" cy="104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84" y="1095375"/>
            <a:ext cx="8581256" cy="5081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040" y="1976971"/>
            <a:ext cx="2772544" cy="41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News! Cognition in motion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4812"/>
            <a:ext cx="3552569" cy="792223"/>
          </a:xfrm>
          <a:prstGeom prst="rect">
            <a:avLst/>
          </a:prstGeom>
        </p:spPr>
      </p:pic>
      <p:pic>
        <p:nvPicPr>
          <p:cNvPr id="2050" name="Picture 2" descr="http://www.microgate.it/MicrogatePortal/media/Photo/Products/WittySEM/WittySEM-4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80" y="2555036"/>
            <a:ext cx="5077720" cy="250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1978" y="2428269"/>
            <a:ext cx="6096000" cy="2759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Intelligent Traffic light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multicolor matrix 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7x5 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Symbols and colors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Proximity sensor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Jack for external impulses</a:t>
            </a: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531" y="1928133"/>
            <a:ext cx="2582820" cy="212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865"/>
          <a:stretch/>
        </p:blipFill>
        <p:spPr>
          <a:xfrm>
            <a:off x="5213232" y="3818881"/>
            <a:ext cx="4392088" cy="2663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366" r="4246"/>
          <a:stretch/>
        </p:blipFill>
        <p:spPr>
          <a:xfrm>
            <a:off x="4044778" y="2023666"/>
            <a:ext cx="3542272" cy="2025525"/>
          </a:xfrm>
          <a:prstGeom prst="rect">
            <a:avLst/>
          </a:prstGeom>
        </p:spPr>
      </p:pic>
      <p:pic>
        <p:nvPicPr>
          <p:cNvPr id="3080" name="Picture 8" descr="http://www.sandcplanning.com/image/WITTY-SEMA5C8A5ECA1BCA5CBA5F3A5B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61" y="3802920"/>
            <a:ext cx="29146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24813"/>
            <a:ext cx="2629930" cy="586474"/>
          </a:xfrm>
          <a:prstGeom prst="rect">
            <a:avLst/>
          </a:prstGeom>
        </p:spPr>
      </p:pic>
      <p:pic>
        <p:nvPicPr>
          <p:cNvPr id="3074" name="Picture 2" descr="http://performbetter.co.uk/wp-content/uploads/2015/12/usp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2023666"/>
            <a:ext cx="2025525" cy="2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ytimg.com/vi/KplzHm_14rc/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r="32482"/>
          <a:stretch/>
        </p:blipFill>
        <p:spPr bwMode="auto">
          <a:xfrm>
            <a:off x="10181966" y="3942904"/>
            <a:ext cx="1499287" cy="21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61086" y="411617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News! Cognition in motion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3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288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 - Leg</vt:lpstr>
      <vt:lpstr>Power – the different aspects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News! Cognition in motion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Sandro Rizzetto</dc:creator>
  <cp:lastModifiedBy>Danny</cp:lastModifiedBy>
  <cp:revision>58</cp:revision>
  <dcterms:created xsi:type="dcterms:W3CDTF">2015-12-09T17:32:47Z</dcterms:created>
  <dcterms:modified xsi:type="dcterms:W3CDTF">2016-10-17T08:17:14Z</dcterms:modified>
</cp:coreProperties>
</file>